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82" r:id="rId6"/>
    <p:sldId id="283" r:id="rId7"/>
    <p:sldId id="260" r:id="rId8"/>
    <p:sldId id="261" r:id="rId9"/>
    <p:sldId id="284" r:id="rId10"/>
    <p:sldId id="263" r:id="rId11"/>
    <p:sldId id="262" r:id="rId12"/>
    <p:sldId id="264" r:id="rId13"/>
    <p:sldId id="265" r:id="rId14"/>
    <p:sldId id="285" r:id="rId15"/>
    <p:sldId id="286"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2F4D63E-01B5-4C64-9167-D01390F5ABAA}" type="datetimeFigureOut">
              <a:rPr lang="en-US" smtClean="0"/>
              <a:t>11/18/2014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466C022-FC84-4708-B36D-BF0B09127A2B}"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F4D63E-01B5-4C64-9167-D01390F5ABAA}"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6C022-FC84-4708-B36D-BF0B09127A2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F4D63E-01B5-4C64-9167-D01390F5ABAA}"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6C022-FC84-4708-B36D-BF0B09127A2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F4D63E-01B5-4C64-9167-D01390F5ABAA}"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6C022-FC84-4708-B36D-BF0B09127A2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2F4D63E-01B5-4C64-9167-D01390F5ABAA}"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466C022-FC84-4708-B36D-BF0B09127A2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F4D63E-01B5-4C64-9167-D01390F5ABAA}" type="datetimeFigureOut">
              <a:rPr lang="en-US" smtClean="0"/>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6C022-FC84-4708-B36D-BF0B09127A2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2F4D63E-01B5-4C64-9167-D01390F5ABAA}" type="datetimeFigureOut">
              <a:rPr lang="en-US" smtClean="0"/>
              <a:t>11/18/2014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66C022-FC84-4708-B36D-BF0B09127A2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2F4D63E-01B5-4C64-9167-D01390F5ABAA}" type="datetimeFigureOut">
              <a:rPr lang="en-US" smtClean="0"/>
              <a:t>11/18/2014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66C022-FC84-4708-B36D-BF0B09127A2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F4D63E-01B5-4C64-9167-D01390F5ABAA}" type="datetimeFigureOut">
              <a:rPr lang="en-US" smtClean="0"/>
              <a:t>11/18/2014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66C022-FC84-4708-B36D-BF0B09127A2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F4D63E-01B5-4C64-9167-D01390F5ABAA}" type="datetimeFigureOut">
              <a:rPr lang="en-US" smtClean="0"/>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6C022-FC84-4708-B36D-BF0B09127A2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2F4D63E-01B5-4C64-9167-D01390F5ABAA}" type="datetimeFigureOut">
              <a:rPr lang="en-US" smtClean="0"/>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6C022-FC84-4708-B36D-BF0B09127A2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2F4D63E-01B5-4C64-9167-D01390F5ABAA}" type="datetimeFigureOut">
              <a:rPr lang="en-US" smtClean="0"/>
              <a:t>11/18/2014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466C022-FC84-4708-B36D-BF0B09127A2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Airports, Airspace, and Flight Information</a:t>
            </a:r>
            <a:endParaRPr lang="en-US" dirty="0"/>
          </a:p>
        </p:txBody>
      </p:sp>
      <p:sp>
        <p:nvSpPr>
          <p:cNvPr id="3" name="Subtitle 2"/>
          <p:cNvSpPr>
            <a:spLocks noGrp="1"/>
          </p:cNvSpPr>
          <p:nvPr>
            <p:ph type="subTitle" idx="1"/>
          </p:nvPr>
        </p:nvSpPr>
        <p:spPr/>
        <p:txBody>
          <a:bodyPr/>
          <a:lstStyle/>
          <a:p>
            <a:r>
              <a:rPr lang="en-US" dirty="0" smtClean="0"/>
              <a:t>Chapter 3 Section A</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 Light System</a:t>
            </a:r>
            <a:endParaRPr lang="en-US" dirty="0"/>
          </a:p>
        </p:txBody>
      </p:sp>
      <p:sp>
        <p:nvSpPr>
          <p:cNvPr id="3" name="Content Placeholder 2"/>
          <p:cNvSpPr>
            <a:spLocks noGrp="1"/>
          </p:cNvSpPr>
          <p:nvPr>
            <p:ph idx="1"/>
          </p:nvPr>
        </p:nvSpPr>
        <p:spPr/>
        <p:txBody>
          <a:bodyPr/>
          <a:lstStyle/>
          <a:p>
            <a:r>
              <a:rPr lang="en-US" dirty="0" smtClean="0"/>
              <a:t>Sequenced Flashing Lights (SFL)</a:t>
            </a:r>
          </a:p>
          <a:p>
            <a:r>
              <a:rPr lang="en-US" dirty="0" smtClean="0"/>
              <a:t>Runway Alignment Indicator Lights (RAIL)</a:t>
            </a:r>
          </a:p>
          <a:p>
            <a:r>
              <a:rPr lang="en-US" dirty="0"/>
              <a:t>Consist of a series of brilliant blue-white bursts of flashing light. </a:t>
            </a:r>
          </a:p>
          <a:p>
            <a:r>
              <a:rPr lang="en-US" dirty="0"/>
              <a:t>Fig 3-9</a:t>
            </a:r>
          </a:p>
          <a:p>
            <a:r>
              <a:rPr lang="en-US" dirty="0" smtClean="0"/>
              <a:t>Runway End Identifier Lights (REIL)</a:t>
            </a:r>
          </a:p>
          <a:p>
            <a:pPr lvl="1"/>
            <a:r>
              <a:rPr lang="en-US" dirty="0" smtClean="0"/>
              <a:t>Appear with green threshold lights to help you identify the threshold of a runway surrounded by a preponderance of other lighting.</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LAHSO</a:t>
            </a:r>
            <a:br>
              <a:rPr lang="en-US" dirty="0" smtClean="0"/>
            </a:br>
            <a:r>
              <a:rPr lang="en-US" dirty="0" smtClean="0"/>
              <a:t>Land and Hold Short Operations</a:t>
            </a:r>
            <a:endParaRPr lang="en-US" dirty="0"/>
          </a:p>
        </p:txBody>
      </p:sp>
      <p:sp>
        <p:nvSpPr>
          <p:cNvPr id="3" name="Content Placeholder 2"/>
          <p:cNvSpPr>
            <a:spLocks noGrp="1"/>
          </p:cNvSpPr>
          <p:nvPr>
            <p:ph idx="1"/>
          </p:nvPr>
        </p:nvSpPr>
        <p:spPr/>
        <p:txBody>
          <a:bodyPr>
            <a:normAutofit lnSpcReduction="10000"/>
          </a:bodyPr>
          <a:lstStyle/>
          <a:p>
            <a:r>
              <a:rPr lang="en-US" dirty="0" smtClean="0"/>
              <a:t>The PIC has the final authority to accept or decline any LAHSO clearance.</a:t>
            </a:r>
          </a:p>
          <a:p>
            <a:r>
              <a:rPr lang="en-US" dirty="0" smtClean="0"/>
              <a:t>To prepare for a possible LAHSO clearance, become familiar with all available information for use of these procedures at the destination airport.</a:t>
            </a:r>
          </a:p>
          <a:p>
            <a:r>
              <a:rPr lang="en-US" dirty="0" smtClean="0"/>
              <a:t>If there is any doubt you can land and stop within the ALD, you should decline a LAHSO clearance. In this instance, notify ATC as soon as possible </a:t>
            </a:r>
          </a:p>
          <a:p>
            <a:r>
              <a:rPr lang="en-US" dirty="0" smtClean="0"/>
              <a:t>Have good understanding of airport markings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Glide Slope Indicators</a:t>
            </a:r>
            <a:endParaRPr lang="en-US" dirty="0"/>
          </a:p>
        </p:txBody>
      </p:sp>
      <p:sp>
        <p:nvSpPr>
          <p:cNvPr id="3" name="Content Placeholder 2"/>
          <p:cNvSpPr>
            <a:spLocks noGrp="1"/>
          </p:cNvSpPr>
          <p:nvPr>
            <p:ph idx="1"/>
          </p:nvPr>
        </p:nvSpPr>
        <p:spPr/>
        <p:txBody>
          <a:bodyPr/>
          <a:lstStyle/>
          <a:p>
            <a:r>
              <a:rPr lang="en-US" dirty="0" smtClean="0"/>
              <a:t>Two-bar system provides one visual glide path, normally set to 3°</a:t>
            </a:r>
          </a:p>
          <a:p>
            <a:r>
              <a:rPr lang="en-US" dirty="0" smtClean="0"/>
              <a:t>Staying on the VASI glide path assures you of safe obstruction clearance within ±10° of the extended runway centerline and out to 4 nautical miles from the threshold.</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Runway Lighting</a:t>
            </a:r>
            <a:endParaRPr lang="en-US" dirty="0"/>
          </a:p>
        </p:txBody>
      </p:sp>
      <p:sp>
        <p:nvSpPr>
          <p:cNvPr id="3" name="Content Placeholder 2"/>
          <p:cNvSpPr>
            <a:spLocks noGrp="1"/>
          </p:cNvSpPr>
          <p:nvPr>
            <p:ph idx="1"/>
          </p:nvPr>
        </p:nvSpPr>
        <p:spPr/>
        <p:txBody>
          <a:bodyPr>
            <a:normAutofit/>
          </a:bodyPr>
          <a:lstStyle/>
          <a:p>
            <a:r>
              <a:rPr lang="en-US" i="1" dirty="0" smtClean="0"/>
              <a:t>Runway edge lights</a:t>
            </a:r>
            <a:r>
              <a:rPr lang="en-US" dirty="0" smtClean="0"/>
              <a:t>: outline the runway during periods of darkness or restricted visibility. Classified according to their brightness</a:t>
            </a:r>
          </a:p>
          <a:p>
            <a:pPr lvl="1"/>
            <a:r>
              <a:rPr lang="en-US" dirty="0"/>
              <a:t>HIRL- High intensity runway lights</a:t>
            </a:r>
          </a:p>
          <a:p>
            <a:pPr lvl="1"/>
            <a:r>
              <a:rPr lang="en-US" dirty="0"/>
              <a:t>MIRL- Medium intensity runway lights</a:t>
            </a:r>
          </a:p>
          <a:p>
            <a:pPr lvl="1"/>
            <a:r>
              <a:rPr lang="en-US" dirty="0"/>
              <a:t>LIRL- Low intensity runway </a:t>
            </a:r>
            <a:r>
              <a:rPr lang="en-US" dirty="0" smtClean="0"/>
              <a:t>lights</a:t>
            </a:r>
          </a:p>
          <a:p>
            <a:r>
              <a:rPr lang="en-US" i="1" dirty="0" smtClean="0"/>
              <a:t>Threshold Lights</a:t>
            </a:r>
            <a:r>
              <a:rPr lang="en-US" dirty="0" smtClean="0"/>
              <a:t>: Mark ends of each runway</a:t>
            </a:r>
          </a:p>
          <a:p>
            <a:r>
              <a:rPr lang="en-US" i="1" dirty="0" smtClean="0"/>
              <a:t>Displaced threshold lights</a:t>
            </a:r>
            <a:r>
              <a:rPr lang="en-US" dirty="0" smtClean="0"/>
              <a:t>: appear green during approach to a landing, do not land short of these lights.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a:t>Touchdown Zone Lighting (TDZL):</a:t>
            </a:r>
          </a:p>
          <a:p>
            <a:pPr lvl="1"/>
            <a:r>
              <a:rPr lang="en-US" dirty="0"/>
              <a:t>Helps identify touchdown zone when visibility is reduced.</a:t>
            </a:r>
          </a:p>
          <a:p>
            <a:r>
              <a:rPr lang="en-US" dirty="0"/>
              <a:t>Runway Centerline Lights( RCLS):</a:t>
            </a:r>
          </a:p>
          <a:p>
            <a:pPr lvl="1"/>
            <a:r>
              <a:rPr lang="en-US" dirty="0"/>
              <a:t>Flush-mounted in the runway to help you maintain the centerline during takeoff and landing</a:t>
            </a:r>
          </a:p>
          <a:p>
            <a:r>
              <a:rPr lang="en-US" dirty="0"/>
              <a:t>Land and Hold Short Lights:</a:t>
            </a:r>
          </a:p>
          <a:p>
            <a:pPr lvl="1"/>
            <a:r>
              <a:rPr lang="en-US" dirty="0"/>
              <a:t>Row of five flush-mounted flashing white lights installed at the hold short point, perpendicular to the centerline of the runway on which they are installed. </a:t>
            </a:r>
          </a:p>
        </p:txBody>
      </p:sp>
    </p:spTree>
    <p:extLst>
      <p:ext uri="{BB962C8B-B14F-4D97-AF65-F5344CB8AC3E}">
        <p14:creationId xmlns:p14="http://schemas.microsoft.com/office/powerpoint/2010/main" val="374044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t>Taxiway lead-off Lights:</a:t>
            </a:r>
          </a:p>
          <a:p>
            <a:pPr lvl="1"/>
            <a:r>
              <a:rPr lang="en-US" dirty="0" smtClean="0"/>
              <a:t>Generally are flush-mounted alternating green and yellow lights spaced at 50- foot intervals</a:t>
            </a:r>
          </a:p>
          <a:p>
            <a:pPr lvl="1"/>
            <a:r>
              <a:rPr lang="en-US" dirty="0" smtClean="0"/>
              <a:t>Taxiway centerline lights- green</a:t>
            </a:r>
          </a:p>
          <a:p>
            <a:pPr lvl="1"/>
            <a:r>
              <a:rPr lang="en-US" dirty="0" smtClean="0"/>
              <a:t>Taxiway edge lights- blue</a:t>
            </a:r>
          </a:p>
          <a:p>
            <a:r>
              <a:rPr lang="en-US" dirty="0" smtClean="0"/>
              <a:t>Pilot-Controlled Lighting:</a:t>
            </a:r>
          </a:p>
          <a:p>
            <a:pPr lvl="1"/>
            <a:r>
              <a:rPr lang="en-US" dirty="0" smtClean="0"/>
              <a:t>Designed to conserve energy and may be found at some airports which do not have full –time power</a:t>
            </a:r>
            <a:endParaRPr lang="en-US" dirty="0"/>
          </a:p>
        </p:txBody>
      </p:sp>
    </p:spTree>
    <p:extLst>
      <p:ext uri="{BB962C8B-B14F-4D97-AF65-F5344CB8AC3E}">
        <p14:creationId xmlns:p14="http://schemas.microsoft.com/office/powerpoint/2010/main" val="332776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Airport Beacons and Obstruction Lights</a:t>
            </a:r>
            <a:endParaRPr lang="en-US" dirty="0"/>
          </a:p>
        </p:txBody>
      </p:sp>
      <p:sp>
        <p:nvSpPr>
          <p:cNvPr id="3" name="Content Placeholder 2"/>
          <p:cNvSpPr>
            <a:spLocks noGrp="1"/>
          </p:cNvSpPr>
          <p:nvPr>
            <p:ph idx="1"/>
          </p:nvPr>
        </p:nvSpPr>
        <p:spPr/>
        <p:txBody>
          <a:bodyPr/>
          <a:lstStyle/>
          <a:p>
            <a:r>
              <a:rPr lang="en-US" dirty="0" smtClean="0"/>
              <a:t>The beacon is designed to help locate the airport at night and during conditions of reduced visibility.</a:t>
            </a:r>
          </a:p>
          <a:p>
            <a:r>
              <a:rPr lang="en-US" dirty="0" smtClean="0"/>
              <a:t>During the day in controlled airspace Class B,C, D, and E may indicate ground visibility is less than 3 statute miles and/ or the ceiling is less than 1,000 feet.</a:t>
            </a:r>
          </a:p>
          <a:p>
            <a:r>
              <a:rPr lang="en-US" dirty="0" smtClean="0"/>
              <a:t>Red flashing light beacons indicate obstructions that are hazardous to aircraft. </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airspace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Controlled Airspace</a:t>
            </a:r>
            <a:endParaRPr lang="en-US" dirty="0"/>
          </a:p>
        </p:txBody>
      </p:sp>
      <p:sp>
        <p:nvSpPr>
          <p:cNvPr id="3" name="Content Placeholder 2"/>
          <p:cNvSpPr>
            <a:spLocks noGrp="1"/>
          </p:cNvSpPr>
          <p:nvPr>
            <p:ph idx="1"/>
          </p:nvPr>
        </p:nvSpPr>
        <p:spPr/>
        <p:txBody>
          <a:bodyPr/>
          <a:lstStyle/>
          <a:p>
            <a:r>
              <a:rPr lang="en-US" dirty="0" smtClean="0"/>
              <a:t>Defined dimensions within which air traffic control service is provided to IFR flights and to VFR flights in accordance with airspace classification </a:t>
            </a:r>
          </a:p>
          <a:p>
            <a:r>
              <a:rPr lang="en-US" dirty="0" smtClean="0"/>
              <a:t>Class A, B, C, D, and E Airspace</a:t>
            </a:r>
          </a:p>
          <a:p>
            <a:r>
              <a:rPr lang="en-US" dirty="0" smtClean="0"/>
              <a:t>To fly in controlled airspace,  within the contiguous United States, your aircraft must meet certain equipment requirements. </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Class A, B, C, D, and E Airspace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Class A: extends from 18,000 feet MSL up to and including FL600. VFR flight not permitted.</a:t>
            </a:r>
          </a:p>
          <a:p>
            <a:r>
              <a:rPr lang="en-US" dirty="0" smtClean="0"/>
              <a:t>Class B: established to separate all arriving and departing traffic; Surface up to  10,000 feet MSL.</a:t>
            </a:r>
          </a:p>
          <a:p>
            <a:r>
              <a:rPr lang="en-US" dirty="0" smtClean="0"/>
              <a:t>Class C: must establish two-way communication with ATC as soon as practicable.  Consist of two circular areas which extend outward from the primary airport and area and the 10 nautical mile radius shelf area. </a:t>
            </a:r>
          </a:p>
          <a:p>
            <a:r>
              <a:rPr lang="en-US" dirty="0" smtClean="0"/>
              <a:t>Class D: ATC communication established with ATC before entering. Transponder not required. Ceiling is usually 2,500 feet above the surface of the airport converted to mean sea level, and rounded to the nearest 100-foot increment. </a:t>
            </a:r>
          </a:p>
          <a:p>
            <a:r>
              <a:rPr lang="en-US" dirty="0" smtClean="0"/>
              <a:t>Class E: Begins at 14,500 and 18,000 feet MSL.  One portion consists of airspace covering 48 contiguous states, District of Columbia, and Alaska. </a:t>
            </a:r>
          </a:p>
          <a:p>
            <a:r>
              <a:rPr lang="en-US" dirty="0" smtClean="0"/>
              <a:t>Refer to Fig: 3-18</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Airport Environment</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VFR</a:t>
            </a:r>
            <a:endParaRPr lang="en-US" dirty="0"/>
          </a:p>
        </p:txBody>
      </p:sp>
      <p:sp>
        <p:nvSpPr>
          <p:cNvPr id="3" name="Content Placeholder 2"/>
          <p:cNvSpPr>
            <a:spLocks noGrp="1"/>
          </p:cNvSpPr>
          <p:nvPr>
            <p:ph idx="1"/>
          </p:nvPr>
        </p:nvSpPr>
        <p:spPr/>
        <p:txBody>
          <a:bodyPr/>
          <a:lstStyle/>
          <a:p>
            <a:r>
              <a:rPr lang="en-US" dirty="0" smtClean="0"/>
              <a:t>Require you to maintain a minimum ground visibility ( or flight visibility, if ground visibility is not reported) of one mile and remain clear of clouds. </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Class G Airspace (Uncontrolled)</a:t>
            </a:r>
            <a:endParaRPr lang="en-US" dirty="0"/>
          </a:p>
        </p:txBody>
      </p:sp>
      <p:sp>
        <p:nvSpPr>
          <p:cNvPr id="3" name="Content Placeholder 2"/>
          <p:cNvSpPr>
            <a:spLocks noGrp="1"/>
          </p:cNvSpPr>
          <p:nvPr>
            <p:ph idx="1"/>
          </p:nvPr>
        </p:nvSpPr>
        <p:spPr/>
        <p:txBody>
          <a:bodyPr/>
          <a:lstStyle/>
          <a:p>
            <a:r>
              <a:rPr lang="en-US" dirty="0" smtClean="0"/>
              <a:t>Maximum altitude for is 14,500 feet MSL, except where that altitude is below 1,500 feet AGL. </a:t>
            </a:r>
          </a:p>
          <a:p>
            <a:r>
              <a:rPr lang="en-US" dirty="0" smtClean="0"/>
              <a:t>As shown in figures 3-14 and 3-20, the VFR minimums at or above 10,000 feet MSL ( and more than 1,200 feet AGL) are the same in Class G and E airspace. </a:t>
            </a:r>
          </a:p>
          <a:p>
            <a:r>
              <a:rPr lang="en-US" dirty="0" smtClean="0"/>
              <a:t>Except for temporary control towers, ATC does not exercise control of air traffic in Class G airspace. </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Aircraft Speed Limits</a:t>
            </a:r>
            <a:endParaRPr lang="en-US" dirty="0"/>
          </a:p>
        </p:txBody>
      </p:sp>
      <p:sp>
        <p:nvSpPr>
          <p:cNvPr id="3" name="Content Placeholder 2"/>
          <p:cNvSpPr>
            <a:spLocks noGrp="1"/>
          </p:cNvSpPr>
          <p:nvPr>
            <p:ph idx="1"/>
          </p:nvPr>
        </p:nvSpPr>
        <p:spPr/>
        <p:txBody>
          <a:bodyPr/>
          <a:lstStyle/>
          <a:p>
            <a:r>
              <a:rPr lang="en-US" dirty="0" smtClean="0"/>
              <a:t>Normally, the maximum indicated airspeed permitted when at or below 2,500 feet AGL within 4 nautical miles of the primary airport of a Class C or Class D airspace is 200 knots. </a:t>
            </a:r>
          </a:p>
          <a:p>
            <a:endParaRPr lang="en-US" dirty="0" smtClean="0"/>
          </a:p>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Use Airspace</a:t>
            </a:r>
            <a:endParaRPr lang="en-US" dirty="0"/>
          </a:p>
        </p:txBody>
      </p:sp>
      <p:sp>
        <p:nvSpPr>
          <p:cNvPr id="3" name="Content Placeholder 2"/>
          <p:cNvSpPr>
            <a:spLocks noGrp="1"/>
          </p:cNvSpPr>
          <p:nvPr>
            <p:ph idx="1"/>
          </p:nvPr>
        </p:nvSpPr>
        <p:spPr/>
        <p:txBody>
          <a:bodyPr>
            <a:normAutofit fontScale="70000" lnSpcReduction="20000"/>
          </a:bodyPr>
          <a:lstStyle/>
          <a:p>
            <a:r>
              <a:rPr lang="en-US" i="1" dirty="0" smtClean="0"/>
              <a:t>Prohibited Areas: </a:t>
            </a:r>
            <a:r>
              <a:rPr lang="en-US" dirty="0" smtClean="0"/>
              <a:t>flight is prohibited due to security or other reasons associated with National Welfare.</a:t>
            </a:r>
          </a:p>
          <a:p>
            <a:r>
              <a:rPr lang="en-US" i="1" dirty="0" smtClean="0"/>
              <a:t>Restricted Areas: </a:t>
            </a:r>
            <a:r>
              <a:rPr lang="en-US" dirty="0" smtClean="0"/>
              <a:t>often contain visible hazards to aircraft such as artillery firing, aerial gunnery, or flight of guided missiles.</a:t>
            </a:r>
          </a:p>
          <a:p>
            <a:r>
              <a:rPr lang="en-US" i="1" dirty="0" smtClean="0"/>
              <a:t>Warning Area: </a:t>
            </a:r>
            <a:r>
              <a:rPr lang="en-US" dirty="0" smtClean="0"/>
              <a:t>extending from 3 Nautical miles outward from the coast of the United States, that contains activities that may be hazardous to non-participating aircraft. </a:t>
            </a:r>
          </a:p>
          <a:p>
            <a:r>
              <a:rPr lang="en-US" i="1" dirty="0" smtClean="0"/>
              <a:t>Alert Area: </a:t>
            </a:r>
            <a:r>
              <a:rPr lang="en-US" dirty="0" smtClean="0"/>
              <a:t>may contain high volume of pilot training or an unusual type of aerial activity, such as parachute jumping or glider towing.</a:t>
            </a:r>
          </a:p>
          <a:p>
            <a:r>
              <a:rPr lang="en-US" i="1" dirty="0" smtClean="0"/>
              <a:t>Military Operations Areas (MOAs):</a:t>
            </a:r>
            <a:r>
              <a:rPr lang="en-US" i="1" dirty="0"/>
              <a:t> </a:t>
            </a:r>
            <a:r>
              <a:rPr lang="en-US" dirty="0" smtClean="0"/>
              <a:t>designed to separate military activities from IFR traffic. </a:t>
            </a:r>
          </a:p>
          <a:p>
            <a:r>
              <a:rPr lang="en-US" i="1" dirty="0" smtClean="0"/>
              <a:t>Controlled Firing Areas: </a:t>
            </a:r>
            <a:r>
              <a:rPr lang="en-US" dirty="0" smtClean="0"/>
              <a:t>activities are discontinued immediately when spotter aircraft, radar, or ground lookout personnel determine an aircraft might be approaching the area. </a:t>
            </a:r>
            <a:endParaRPr lang="en-US" i="1"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Airspace Areas</a:t>
            </a:r>
            <a:endParaRPr lang="en-US" dirty="0"/>
          </a:p>
        </p:txBody>
      </p:sp>
      <p:sp>
        <p:nvSpPr>
          <p:cNvPr id="3" name="Content Placeholder 2"/>
          <p:cNvSpPr>
            <a:spLocks noGrp="1"/>
          </p:cNvSpPr>
          <p:nvPr>
            <p:ph idx="1"/>
          </p:nvPr>
        </p:nvSpPr>
        <p:spPr/>
        <p:txBody>
          <a:bodyPr>
            <a:normAutofit fontScale="92500" lnSpcReduction="10000"/>
          </a:bodyPr>
          <a:lstStyle/>
          <a:p>
            <a:r>
              <a:rPr lang="en-US" i="1" dirty="0" smtClean="0"/>
              <a:t>National Security Areas(NSAs): </a:t>
            </a:r>
            <a:r>
              <a:rPr lang="en-US" dirty="0" smtClean="0"/>
              <a:t>established at locations where there is a requirement for increased security and safety of ground facilities. </a:t>
            </a:r>
          </a:p>
          <a:p>
            <a:r>
              <a:rPr lang="en-US" i="1" dirty="0" smtClean="0"/>
              <a:t>Local Airport Advisory Areas</a:t>
            </a:r>
            <a:r>
              <a:rPr lang="en-US" dirty="0" smtClean="0"/>
              <a:t>: extend 10 statute miles from airports where there is a flight service station located on the field and no operating control tower.</a:t>
            </a:r>
          </a:p>
          <a:p>
            <a:r>
              <a:rPr lang="en-US" i="1" dirty="0" smtClean="0"/>
              <a:t>Temporary Flight Restrictions:</a:t>
            </a:r>
            <a:r>
              <a:rPr lang="en-US" dirty="0" smtClean="0"/>
              <a:t> imposed by the FAA to protect persons and property on the surface or in the air. </a:t>
            </a:r>
            <a:endParaRPr lang="en-US" i="1" dirty="0" smtClean="0"/>
          </a:p>
          <a:p>
            <a:r>
              <a:rPr lang="en-US" i="1" dirty="0" smtClean="0"/>
              <a:t>Terminal Radar Service Areas (TRSAs): </a:t>
            </a:r>
            <a:r>
              <a:rPr lang="en-US" dirty="0" smtClean="0"/>
              <a:t>do not fit into any of the U.S. airspace classes. </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ADIZ</a:t>
            </a:r>
            <a:endParaRPr lang="en-US" dirty="0"/>
          </a:p>
        </p:txBody>
      </p:sp>
      <p:sp>
        <p:nvSpPr>
          <p:cNvPr id="3" name="Content Placeholder 2"/>
          <p:cNvSpPr>
            <a:spLocks noGrp="1"/>
          </p:cNvSpPr>
          <p:nvPr>
            <p:ph idx="1"/>
          </p:nvPr>
        </p:nvSpPr>
        <p:spPr/>
        <p:txBody>
          <a:bodyPr/>
          <a:lstStyle/>
          <a:p>
            <a:r>
              <a:rPr lang="en-US" i="1" dirty="0" smtClean="0"/>
              <a:t>Air Defense Identification Zones: </a:t>
            </a:r>
            <a:r>
              <a:rPr lang="en-US" dirty="0" smtClean="0"/>
              <a:t>designed for aircraft to provide identification prior to entering U.S. domestic airspace from points outside .</a:t>
            </a:r>
          </a:p>
          <a:p>
            <a:r>
              <a:rPr lang="en-US" i="1" dirty="0" smtClean="0"/>
              <a:t>Defense VFR (DFVR): </a:t>
            </a:r>
            <a:r>
              <a:rPr lang="en-US" dirty="0" smtClean="0"/>
              <a:t>File when flying VFR; contains information similar to local flight plans, but helps to identify your aircraft as you enter the country. </a:t>
            </a:r>
            <a:endParaRPr lang="en-US" i="1"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Flight information</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Aeronautical Information Manual</a:t>
            </a:r>
            <a:endParaRPr lang="en-US" i="1" dirty="0"/>
          </a:p>
        </p:txBody>
      </p:sp>
      <p:sp>
        <p:nvSpPr>
          <p:cNvPr id="3" name="Content Placeholder 2"/>
          <p:cNvSpPr>
            <a:spLocks noGrp="1"/>
          </p:cNvSpPr>
          <p:nvPr>
            <p:ph idx="1"/>
          </p:nvPr>
        </p:nvSpPr>
        <p:spPr/>
        <p:txBody>
          <a:bodyPr/>
          <a:lstStyle/>
          <a:p>
            <a:r>
              <a:rPr lang="en-US" dirty="0" smtClean="0"/>
              <a:t>Contains fundamental information required for both VFR and IFR flight operations </a:t>
            </a:r>
            <a:r>
              <a:rPr lang="en-US" dirty="0" err="1" smtClean="0"/>
              <a:t>withini</a:t>
            </a:r>
            <a:r>
              <a:rPr lang="en-US" dirty="0" smtClean="0"/>
              <a:t> the National Airspace System</a:t>
            </a:r>
          </a:p>
          <a:p>
            <a:r>
              <a:rPr lang="en-US" dirty="0" smtClean="0"/>
              <a:t>Revised 2x in one year</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Airport/Facility Directory</a:t>
            </a:r>
            <a:endParaRPr lang="en-US" i="1" dirty="0"/>
          </a:p>
        </p:txBody>
      </p:sp>
      <p:sp>
        <p:nvSpPr>
          <p:cNvPr id="3" name="Content Placeholder 2"/>
          <p:cNvSpPr>
            <a:spLocks noGrp="1"/>
          </p:cNvSpPr>
          <p:nvPr>
            <p:ph idx="1"/>
          </p:nvPr>
        </p:nvSpPr>
        <p:spPr/>
        <p:txBody>
          <a:bodyPr/>
          <a:lstStyle/>
          <a:p>
            <a:r>
              <a:rPr lang="en-US" dirty="0" smtClean="0"/>
              <a:t>Is a series of regional books ( also available on the FAA website) which includes a tabulation of all data on record with the FAA for public-use civil airports, associated terminal control facilities, air route traffic control centers, and radio navigation aids. </a:t>
            </a:r>
          </a:p>
          <a:p>
            <a:r>
              <a:rPr lang="en-US" dirty="0" smtClean="0"/>
              <a:t>Fig. 3-23</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Notices to Airman ( NOTAMs)</a:t>
            </a:r>
            <a:endParaRPr lang="en-US" dirty="0"/>
          </a:p>
        </p:txBody>
      </p:sp>
      <p:sp>
        <p:nvSpPr>
          <p:cNvPr id="3" name="Content Placeholder 2"/>
          <p:cNvSpPr>
            <a:spLocks noGrp="1"/>
          </p:cNvSpPr>
          <p:nvPr>
            <p:ph idx="1"/>
          </p:nvPr>
        </p:nvSpPr>
        <p:spPr/>
        <p:txBody>
          <a:bodyPr/>
          <a:lstStyle/>
          <a:p>
            <a:r>
              <a:rPr lang="en-US" dirty="0" smtClean="0"/>
              <a:t>Contain time-critical, aeronautical information that could affect your decision to make a flight</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Runway Markings</a:t>
            </a:r>
            <a:endParaRPr lang="en-US" dirty="0"/>
          </a:p>
        </p:txBody>
      </p:sp>
      <p:sp>
        <p:nvSpPr>
          <p:cNvPr id="3" name="Content Placeholder 2"/>
          <p:cNvSpPr>
            <a:spLocks noGrp="1"/>
          </p:cNvSpPr>
          <p:nvPr>
            <p:ph idx="1"/>
          </p:nvPr>
        </p:nvSpPr>
        <p:spPr/>
        <p:txBody>
          <a:bodyPr/>
          <a:lstStyle/>
          <a:p>
            <a:r>
              <a:rPr lang="en-US" dirty="0" smtClean="0"/>
              <a:t>Visual Runway</a:t>
            </a:r>
          </a:p>
          <a:p>
            <a:pPr lvl="1"/>
            <a:r>
              <a:rPr lang="en-US" dirty="0" smtClean="0"/>
              <a:t>Marked with runway marker and centerline</a:t>
            </a:r>
          </a:p>
          <a:p>
            <a:r>
              <a:rPr lang="en-US" dirty="0" smtClean="0"/>
              <a:t>Non-Precision Instrument Runway</a:t>
            </a:r>
          </a:p>
          <a:p>
            <a:pPr lvl="1"/>
            <a:r>
              <a:rPr lang="en-US" dirty="0" smtClean="0"/>
              <a:t>Visual runway markings, threshold, and aiming point markings</a:t>
            </a:r>
          </a:p>
          <a:p>
            <a:r>
              <a:rPr lang="en-US" dirty="0" smtClean="0"/>
              <a:t>Precision Instrument Runways</a:t>
            </a:r>
          </a:p>
          <a:p>
            <a:pPr lvl="1"/>
            <a:r>
              <a:rPr lang="en-US" dirty="0" smtClean="0"/>
              <a:t>Served by nonvisual precision approach aids, such as ILS.</a:t>
            </a:r>
          </a:p>
          <a:p>
            <a:pPr lvl="2"/>
            <a:r>
              <a:rPr lang="en-US" dirty="0" smtClean="0"/>
              <a:t>Uses Glide Slope to provide glide path information during the approach</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International Flight Information Manual</a:t>
            </a:r>
            <a:endParaRPr lang="en-US" i="1" dirty="0"/>
          </a:p>
        </p:txBody>
      </p:sp>
      <p:sp>
        <p:nvSpPr>
          <p:cNvPr id="3" name="Content Placeholder 2"/>
          <p:cNvSpPr>
            <a:spLocks noGrp="1"/>
          </p:cNvSpPr>
          <p:nvPr>
            <p:ph idx="1"/>
          </p:nvPr>
        </p:nvSpPr>
        <p:spPr/>
        <p:txBody>
          <a:bodyPr/>
          <a:lstStyle/>
          <a:p>
            <a:r>
              <a:rPr lang="en-US" dirty="0" smtClean="0"/>
              <a:t>Is an online FAA document that contains the requirements and instructions for flying outside the United States. </a:t>
            </a:r>
          </a:p>
          <a:p>
            <a:r>
              <a:rPr lang="en-US" dirty="0" smtClean="0"/>
              <a:t>Intended for Pre-flight planning by nonscheduled operators. </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Advisory Circulars</a:t>
            </a:r>
            <a:endParaRPr lang="en-US" dirty="0"/>
          </a:p>
        </p:txBody>
      </p:sp>
      <p:sp>
        <p:nvSpPr>
          <p:cNvPr id="3" name="Content Placeholder 2"/>
          <p:cNvSpPr>
            <a:spLocks noGrp="1"/>
          </p:cNvSpPr>
          <p:nvPr>
            <p:ph idx="1"/>
          </p:nvPr>
        </p:nvSpPr>
        <p:spPr/>
        <p:txBody>
          <a:bodyPr/>
          <a:lstStyle/>
          <a:p>
            <a:r>
              <a:rPr lang="en-US" dirty="0" smtClean="0"/>
              <a:t>Provides current aviation information on a recurring basis, the Department of Transportation publishes and distributes advisory circulars. </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Works Cited</a:t>
            </a:r>
            <a:endParaRPr lang="en-US" dirty="0"/>
          </a:p>
        </p:txBody>
      </p:sp>
      <p:sp>
        <p:nvSpPr>
          <p:cNvPr id="3" name="Content Placeholder 2"/>
          <p:cNvSpPr>
            <a:spLocks noGrp="1"/>
          </p:cNvSpPr>
          <p:nvPr>
            <p:ph idx="1"/>
          </p:nvPr>
        </p:nvSpPr>
        <p:spPr/>
        <p:txBody>
          <a:bodyPr/>
          <a:lstStyle/>
          <a:p>
            <a:r>
              <a:rPr lang="en-US" dirty="0" smtClean="0"/>
              <a:t>Jeppesen</a:t>
            </a:r>
            <a:r>
              <a:rPr lang="en-US" dirty="0"/>
              <a:t>. Guided Flight Discovery: Instrument Commercial. Englewood, CO, 2013.</a:t>
            </a:r>
          </a:p>
          <a:p>
            <a:endParaRPr lang="en-US" dirty="0"/>
          </a:p>
          <a:p>
            <a:endParaRPr lang="en-US" dirty="0"/>
          </a:p>
        </p:txBody>
      </p:sp>
    </p:spTree>
    <p:extLst>
      <p:ext uri="{BB962C8B-B14F-4D97-AF65-F5344CB8AC3E}">
        <p14:creationId xmlns:p14="http://schemas.microsoft.com/office/powerpoint/2010/main" val="3847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Taxiway Markings</a:t>
            </a:r>
            <a:endParaRPr lang="en-US" dirty="0"/>
          </a:p>
        </p:txBody>
      </p:sp>
      <p:sp>
        <p:nvSpPr>
          <p:cNvPr id="3" name="Content Placeholder 2"/>
          <p:cNvSpPr>
            <a:spLocks noGrp="1"/>
          </p:cNvSpPr>
          <p:nvPr>
            <p:ph idx="1"/>
          </p:nvPr>
        </p:nvSpPr>
        <p:spPr/>
        <p:txBody>
          <a:bodyPr/>
          <a:lstStyle/>
          <a:p>
            <a:r>
              <a:rPr lang="en-US" dirty="0" smtClean="0"/>
              <a:t>Links between airport parking areas and the runways.</a:t>
            </a:r>
          </a:p>
          <a:p>
            <a:r>
              <a:rPr lang="en-US" dirty="0" smtClean="0"/>
              <a:t>Identified by continuous yellow centerline stripe</a:t>
            </a:r>
          </a:p>
          <a:p>
            <a:r>
              <a:rPr lang="en-US" dirty="0" smtClean="0"/>
              <a:t>Occasionally, used to define the edge of the taxiway</a:t>
            </a:r>
          </a:p>
          <a:p>
            <a:r>
              <a:rPr lang="en-US" dirty="0" smtClean="0"/>
              <a:t>Hold Lines: used to keep aircraft clear of runways and at controlled airports, serve as the point that separates the ground control from those of the tower. </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Markings</a:t>
            </a:r>
            <a:endParaRPr lang="en-US" dirty="0"/>
          </a:p>
        </p:txBody>
      </p:sp>
      <p:sp>
        <p:nvSpPr>
          <p:cNvPr id="3" name="Content Placeholder 2"/>
          <p:cNvSpPr>
            <a:spLocks noGrp="1"/>
          </p:cNvSpPr>
          <p:nvPr>
            <p:ph idx="1"/>
          </p:nvPr>
        </p:nvSpPr>
        <p:spPr/>
        <p:txBody>
          <a:bodyPr>
            <a:normAutofit/>
          </a:bodyPr>
          <a:lstStyle/>
          <a:p>
            <a:r>
              <a:rPr lang="en-US" i="1" dirty="0" smtClean="0"/>
              <a:t>Displaced Threshold</a:t>
            </a:r>
            <a:r>
              <a:rPr lang="en-US" dirty="0" smtClean="0"/>
              <a:t>: marked by solid white line extending across the runway perpendicular to the centerline. Marks point of which all normal takeoffs and landing operations are permitted. </a:t>
            </a:r>
          </a:p>
          <a:p>
            <a:r>
              <a:rPr lang="en-US" i="1" dirty="0" smtClean="0"/>
              <a:t>Blast pad/ Stopway areas</a:t>
            </a:r>
            <a:r>
              <a:rPr lang="en-US" dirty="0" smtClean="0"/>
              <a:t>: marked with yellow chevrons and may not be used for taxiing, takeoffs, and landings. Allows propeller or </a:t>
            </a:r>
            <a:r>
              <a:rPr lang="en-US" dirty="0"/>
              <a:t>j</a:t>
            </a:r>
            <a:r>
              <a:rPr lang="en-US" dirty="0" smtClean="0"/>
              <a:t>et blasts to dissipate without creating a hazard for others. The </a:t>
            </a:r>
            <a:r>
              <a:rPr lang="en-US" dirty="0" err="1" smtClean="0"/>
              <a:t>stopway</a:t>
            </a:r>
            <a:r>
              <a:rPr lang="en-US" dirty="0" smtClean="0"/>
              <a:t> provides additional paved surface for you to decelerate and stop. </a:t>
            </a:r>
            <a:endParaRPr lang="en-US" dirty="0"/>
          </a:p>
        </p:txBody>
      </p:sp>
    </p:spTree>
    <p:extLst>
      <p:ext uri="{BB962C8B-B14F-4D97-AF65-F5344CB8AC3E}">
        <p14:creationId xmlns:p14="http://schemas.microsoft.com/office/powerpoint/2010/main" val="1434738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Demarcation Bar: Separates the displaced threshold area from a blast pad, Stopway, or taxiway that precedes the runway.</a:t>
            </a:r>
          </a:p>
          <a:p>
            <a:r>
              <a:rPr lang="en-US" dirty="0" smtClean="0"/>
              <a:t>Close Runways are marked with a large yellow “X” at each end</a:t>
            </a:r>
            <a:endParaRPr lang="en-US" dirty="0"/>
          </a:p>
        </p:txBody>
      </p:sp>
    </p:spTree>
    <p:extLst>
      <p:ext uri="{BB962C8B-B14F-4D97-AF65-F5344CB8AC3E}">
        <p14:creationId xmlns:p14="http://schemas.microsoft.com/office/powerpoint/2010/main" val="3658697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Airport Signs</a:t>
            </a:r>
            <a:endParaRPr lang="en-US" dirty="0"/>
          </a:p>
        </p:txBody>
      </p:sp>
      <p:sp>
        <p:nvSpPr>
          <p:cNvPr id="3" name="Content Placeholder 2"/>
          <p:cNvSpPr>
            <a:spLocks noGrp="1"/>
          </p:cNvSpPr>
          <p:nvPr>
            <p:ph idx="1"/>
          </p:nvPr>
        </p:nvSpPr>
        <p:spPr/>
        <p:txBody>
          <a:bodyPr/>
          <a:lstStyle/>
          <a:p>
            <a:r>
              <a:rPr lang="en-US" dirty="0" smtClean="0"/>
              <a:t>Fig. 3-5</a:t>
            </a:r>
          </a:p>
          <a:p>
            <a:r>
              <a:rPr lang="en-US" dirty="0" smtClean="0"/>
              <a:t>Most airport signs are standardized for easy identification. </a:t>
            </a:r>
          </a:p>
          <a:p>
            <a:r>
              <a:rPr lang="en-US" dirty="0" smtClean="0"/>
              <a:t>Six types of signs:</a:t>
            </a:r>
          </a:p>
          <a:p>
            <a:pPr lvl="1"/>
            <a:r>
              <a:rPr lang="en-US" dirty="0" smtClean="0"/>
              <a:t>Mandatory</a:t>
            </a:r>
          </a:p>
          <a:p>
            <a:pPr lvl="1"/>
            <a:r>
              <a:rPr lang="en-US" dirty="0" smtClean="0"/>
              <a:t>Location</a:t>
            </a:r>
          </a:p>
          <a:p>
            <a:pPr lvl="1"/>
            <a:r>
              <a:rPr lang="en-US" dirty="0" smtClean="0"/>
              <a:t>Direction</a:t>
            </a:r>
          </a:p>
          <a:p>
            <a:pPr lvl="1"/>
            <a:r>
              <a:rPr lang="en-US" dirty="0" smtClean="0"/>
              <a:t>Destination</a:t>
            </a:r>
          </a:p>
          <a:p>
            <a:pPr lvl="1"/>
            <a:r>
              <a:rPr lang="en-US" dirty="0" smtClean="0"/>
              <a:t>Information</a:t>
            </a:r>
          </a:p>
          <a:p>
            <a:pPr lvl="1"/>
            <a:r>
              <a:rPr lang="en-US" dirty="0" smtClean="0"/>
              <a:t>And Runway Distance Remaining</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Runway Incursion Avoidance</a:t>
            </a:r>
            <a:endParaRPr lang="en-US" dirty="0"/>
          </a:p>
        </p:txBody>
      </p:sp>
      <p:sp>
        <p:nvSpPr>
          <p:cNvPr id="3" name="Content Placeholder 2"/>
          <p:cNvSpPr>
            <a:spLocks noGrp="1"/>
          </p:cNvSpPr>
          <p:nvPr>
            <p:ph idx="1"/>
          </p:nvPr>
        </p:nvSpPr>
        <p:spPr/>
        <p:txBody>
          <a:bodyPr/>
          <a:lstStyle/>
          <a:p>
            <a:r>
              <a:rPr lang="en-US" dirty="0" smtClean="0"/>
              <a:t>Primarily caused by errors associated with clearances, communication, airport surface movement, and positional awareness. </a:t>
            </a:r>
          </a:p>
          <a:p>
            <a:r>
              <a:rPr lang="en-US" dirty="0" smtClean="0"/>
              <a:t>1. Study airport layout during preflight planning.</a:t>
            </a:r>
          </a:p>
          <a:p>
            <a:r>
              <a:rPr lang="en-US" dirty="0" smtClean="0"/>
              <a:t>2.Complete as many checklists items as possible before taxi or holding short</a:t>
            </a:r>
          </a:p>
          <a:p>
            <a:r>
              <a:rPr lang="en-US" dirty="0" smtClean="0"/>
              <a:t>3.Read back (in full) all clearances</a:t>
            </a:r>
          </a:p>
          <a:p>
            <a:r>
              <a:rPr lang="en-US" dirty="0" smtClean="0"/>
              <a:t>4.While taxiing, know precise location and concentrate on primary responsibilities. </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5. If unsure of position, stop and ask for assistance</a:t>
            </a:r>
          </a:p>
          <a:p>
            <a:r>
              <a:rPr lang="en-US" dirty="0" smtClean="0"/>
              <a:t>6. When possible, while in run-up or waiting for clearance, position aircraft so you can see landing aircraft.</a:t>
            </a:r>
          </a:p>
          <a:p>
            <a:r>
              <a:rPr lang="en-US" dirty="0" smtClean="0"/>
              <a:t>7. Monitor appropriate radio frequencies</a:t>
            </a:r>
          </a:p>
          <a:p>
            <a:r>
              <a:rPr lang="en-US" dirty="0" smtClean="0"/>
              <a:t>8. After landing, stay on tower frequency until instructed to change</a:t>
            </a:r>
          </a:p>
          <a:p>
            <a:r>
              <a:rPr lang="en-US" dirty="0" smtClean="0"/>
              <a:t>9.Use exterior taxi/landing lights</a:t>
            </a:r>
          </a:p>
          <a:p>
            <a:r>
              <a:rPr lang="en-US" dirty="0" smtClean="0"/>
              <a:t>10. Report deteriorating or confusing airport markings, signs, and lighting</a:t>
            </a:r>
          </a:p>
          <a:p>
            <a:r>
              <a:rPr lang="en-US" dirty="0" smtClean="0"/>
              <a:t>11. Make sure you understand the required procedures if flying into an airport where land and hold short operations are in effect. </a:t>
            </a:r>
            <a:endParaRPr lang="en-US" dirty="0"/>
          </a:p>
        </p:txBody>
      </p:sp>
    </p:spTree>
    <p:extLst>
      <p:ext uri="{BB962C8B-B14F-4D97-AF65-F5344CB8AC3E}">
        <p14:creationId xmlns:p14="http://schemas.microsoft.com/office/powerpoint/2010/main" val="1398362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174</TotalTime>
  <Words>1669</Words>
  <Application>Microsoft Office PowerPoint</Application>
  <PresentationFormat>On-screen Show (4:3)</PresentationFormat>
  <Paragraphs>137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Apex</vt:lpstr>
      <vt:lpstr>Airports, Airspace, and Flight Information</vt:lpstr>
      <vt:lpstr>Airport Environment</vt:lpstr>
      <vt:lpstr>Runway Markings</vt:lpstr>
      <vt:lpstr>Taxiway Markings</vt:lpstr>
      <vt:lpstr>Additional Markings</vt:lpstr>
      <vt:lpstr>Con’t</vt:lpstr>
      <vt:lpstr>Airport Signs</vt:lpstr>
      <vt:lpstr>Runway Incursion Avoidance</vt:lpstr>
      <vt:lpstr>Con’t</vt:lpstr>
      <vt:lpstr>Approach Light System</vt:lpstr>
      <vt:lpstr>LAHSO Land and Hold Short Operations</vt:lpstr>
      <vt:lpstr>Visual Glide Slope Indicators</vt:lpstr>
      <vt:lpstr>Runway Lighting</vt:lpstr>
      <vt:lpstr>Con’t</vt:lpstr>
      <vt:lpstr>Con’t</vt:lpstr>
      <vt:lpstr>Airport Beacons and Obstruction Lights</vt:lpstr>
      <vt:lpstr>airspace</vt:lpstr>
      <vt:lpstr>Controlled Airspace</vt:lpstr>
      <vt:lpstr>Class A, B, C, D, and E Airspace</vt:lpstr>
      <vt:lpstr>Special VFR</vt:lpstr>
      <vt:lpstr>Class G Airspace (Uncontrolled)</vt:lpstr>
      <vt:lpstr>Aircraft Speed Limits</vt:lpstr>
      <vt:lpstr>Special Use Airspace</vt:lpstr>
      <vt:lpstr>Other Airspace Areas</vt:lpstr>
      <vt:lpstr>ADIZ</vt:lpstr>
      <vt:lpstr>Flight information</vt:lpstr>
      <vt:lpstr>Aeronautical Information Manual</vt:lpstr>
      <vt:lpstr>Airport/Facility Directory</vt:lpstr>
      <vt:lpstr>Notices to Airman ( NOTAMs)</vt:lpstr>
      <vt:lpstr>International Flight Information Manual</vt:lpstr>
      <vt:lpstr>Advisory Circulars</vt:lpstr>
      <vt:lpstr>Works Cited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Airports, Airspace, and Flight Information</dc:title>
  <dc:creator>Regan</dc:creator>
  <cp:lastModifiedBy>Andrew974</cp:lastModifiedBy>
  <cp:revision>36</cp:revision>
  <dcterms:created xsi:type="dcterms:W3CDTF">2014-10-03T21:13:56Z</dcterms:created>
  <dcterms:modified xsi:type="dcterms:W3CDTF">2014-11-18T18:19:47Z</dcterms:modified>
</cp:coreProperties>
</file>